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93" r:id="rId3"/>
    <p:sldId id="288" r:id="rId4"/>
    <p:sldId id="287" r:id="rId5"/>
    <p:sldId id="258" r:id="rId6"/>
    <p:sldId id="264" r:id="rId7"/>
    <p:sldId id="262" r:id="rId8"/>
    <p:sldId id="267" r:id="rId9"/>
    <p:sldId id="265" r:id="rId10"/>
    <p:sldId id="269" r:id="rId11"/>
    <p:sldId id="300" r:id="rId12"/>
    <p:sldId id="280" r:id="rId13"/>
    <p:sldId id="270" r:id="rId14"/>
    <p:sldId id="277" r:id="rId15"/>
    <p:sldId id="290" r:id="rId16"/>
    <p:sldId id="294" r:id="rId17"/>
    <p:sldId id="279" r:id="rId18"/>
    <p:sldId id="281" r:id="rId19"/>
    <p:sldId id="291" r:id="rId20"/>
    <p:sldId id="301" r:id="rId21"/>
    <p:sldId id="266" r:id="rId22"/>
    <p:sldId id="292" r:id="rId23"/>
    <p:sldId id="297" r:id="rId24"/>
    <p:sldId id="298" r:id="rId25"/>
    <p:sldId id="299" r:id="rId26"/>
    <p:sldId id="302" r:id="rId27"/>
    <p:sldId id="303" r:id="rId28"/>
    <p:sldId id="282" r:id="rId29"/>
    <p:sldId id="295" r:id="rId30"/>
    <p:sldId id="272" r:id="rId31"/>
    <p:sldId id="296" r:id="rId32"/>
    <p:sldId id="304" r:id="rId33"/>
    <p:sldId id="275" r:id="rId34"/>
    <p:sldId id="273" r:id="rId35"/>
    <p:sldId id="285" r:id="rId36"/>
    <p:sldId id="274" r:id="rId37"/>
    <p:sldId id="283" r:id="rId38"/>
    <p:sldId id="26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E1549E-EC05-4B00-8BC5-584632787526}">
          <p14:sldIdLst>
            <p14:sldId id="256"/>
            <p14:sldId id="293"/>
            <p14:sldId id="288"/>
            <p14:sldId id="287"/>
            <p14:sldId id="258"/>
            <p14:sldId id="264"/>
          </p14:sldIdLst>
        </p14:section>
        <p14:section name="Craftsmanship" id="{5B519D33-45AC-45B8-A402-A2CC4C916679}">
          <p14:sldIdLst>
            <p14:sldId id="262"/>
            <p14:sldId id="267"/>
            <p14:sldId id="265"/>
            <p14:sldId id="269"/>
            <p14:sldId id="300"/>
            <p14:sldId id="280"/>
          </p14:sldIdLst>
        </p14:section>
        <p14:section name="Architecture" id="{60A0E39C-9532-40AD-84F7-BC8E028205F6}">
          <p14:sldIdLst>
            <p14:sldId id="270"/>
            <p14:sldId id="277"/>
            <p14:sldId id="290"/>
            <p14:sldId id="294"/>
            <p14:sldId id="279"/>
            <p14:sldId id="281"/>
            <p14:sldId id="291"/>
            <p14:sldId id="301"/>
          </p14:sldIdLst>
        </p14:section>
        <p14:section name="Testing" id="{F4B9D1F7-72F7-4C27-AB29-B5DB3918ED0B}">
          <p14:sldIdLst>
            <p14:sldId id="266"/>
            <p14:sldId id="292"/>
            <p14:sldId id="297"/>
            <p14:sldId id="298"/>
            <p14:sldId id="299"/>
            <p14:sldId id="302"/>
            <p14:sldId id="303"/>
          </p14:sldIdLst>
        </p14:section>
        <p14:section name="Refactoring &amp; Reusability" id="{BAF0A5CC-48EC-469C-A60B-CA702ED48E37}">
          <p14:sldIdLst>
            <p14:sldId id="282"/>
            <p14:sldId id="295"/>
            <p14:sldId id="272"/>
            <p14:sldId id="296"/>
            <p14:sldId id="304"/>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Closing" id="{ABF24F0D-C295-4B27-9E86-2E4C9C5E2EAD}">
          <p14:sldIdLst>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5" autoAdjust="0"/>
  </p:normalViewPr>
  <p:slideViewPr>
    <p:cSldViewPr snapToGrid="0">
      <p:cViewPr varScale="1">
        <p:scale>
          <a:sx n="52" d="100"/>
          <a:sy n="52" d="100"/>
        </p:scale>
        <p:origin x="11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a:t>
            </a:fld>
            <a:endParaRPr lang="en-US"/>
          </a:p>
        </p:txBody>
      </p:sp>
    </p:spTree>
    <p:extLst>
      <p:ext uri="{BB962C8B-B14F-4D97-AF65-F5344CB8AC3E}">
        <p14:creationId xmlns:p14="http://schemas.microsoft.com/office/powerpoint/2010/main" val="155704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15</a:t>
            </a:fld>
            <a:endParaRPr lang="en-US"/>
          </a:p>
        </p:txBody>
      </p:sp>
    </p:spTree>
    <p:extLst>
      <p:ext uri="{BB962C8B-B14F-4D97-AF65-F5344CB8AC3E}">
        <p14:creationId xmlns:p14="http://schemas.microsoft.com/office/powerpoint/2010/main" val="365779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17</a:t>
            </a:fld>
            <a:endParaRPr lang="en-US"/>
          </a:p>
        </p:txBody>
      </p:sp>
    </p:spTree>
    <p:extLst>
      <p:ext uri="{BB962C8B-B14F-4D97-AF65-F5344CB8AC3E}">
        <p14:creationId xmlns:p14="http://schemas.microsoft.com/office/powerpoint/2010/main" val="25501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18</a:t>
            </a:fld>
            <a:endParaRPr lang="en-US"/>
          </a:p>
        </p:txBody>
      </p:sp>
    </p:spTree>
    <p:extLst>
      <p:ext uri="{BB962C8B-B14F-4D97-AF65-F5344CB8AC3E}">
        <p14:creationId xmlns:p14="http://schemas.microsoft.com/office/powerpoint/2010/main" val="3864027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21</a:t>
            </a:fld>
            <a:endParaRPr lang="en-US"/>
          </a:p>
        </p:txBody>
      </p:sp>
    </p:spTree>
    <p:extLst>
      <p:ext uri="{BB962C8B-B14F-4D97-AF65-F5344CB8AC3E}">
        <p14:creationId xmlns:p14="http://schemas.microsoft.com/office/powerpoint/2010/main" val="18151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22</a:t>
            </a:fld>
            <a:endParaRPr lang="en-US"/>
          </a:p>
        </p:txBody>
      </p:sp>
    </p:spTree>
    <p:extLst>
      <p:ext uri="{BB962C8B-B14F-4D97-AF65-F5344CB8AC3E}">
        <p14:creationId xmlns:p14="http://schemas.microsoft.com/office/powerpoint/2010/main" val="272091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28</a:t>
            </a:fld>
            <a:endParaRPr lang="en-US"/>
          </a:p>
        </p:txBody>
      </p:sp>
    </p:spTree>
    <p:extLst>
      <p:ext uri="{BB962C8B-B14F-4D97-AF65-F5344CB8AC3E}">
        <p14:creationId xmlns:p14="http://schemas.microsoft.com/office/powerpoint/2010/main" val="301166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38</a:t>
            </a:fld>
            <a:endParaRPr lang="en-US"/>
          </a:p>
        </p:txBody>
      </p:sp>
    </p:spTree>
    <p:extLst>
      <p:ext uri="{BB962C8B-B14F-4D97-AF65-F5344CB8AC3E}">
        <p14:creationId xmlns:p14="http://schemas.microsoft.com/office/powerpoint/2010/main" val="14144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3</a:t>
            </a:fld>
            <a:endParaRPr lang="en-US"/>
          </a:p>
        </p:txBody>
      </p:sp>
    </p:spTree>
    <p:extLst>
      <p:ext uri="{BB962C8B-B14F-4D97-AF65-F5344CB8AC3E}">
        <p14:creationId xmlns:p14="http://schemas.microsoft.com/office/powerpoint/2010/main" val="143124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5</a:t>
            </a:fld>
            <a:endParaRPr lang="en-US"/>
          </a:p>
        </p:txBody>
      </p:sp>
    </p:spTree>
    <p:extLst>
      <p:ext uri="{BB962C8B-B14F-4D97-AF65-F5344CB8AC3E}">
        <p14:creationId xmlns:p14="http://schemas.microsoft.com/office/powerpoint/2010/main" val="54176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8</a:t>
            </a:fld>
            <a:endParaRPr lang="en-US"/>
          </a:p>
        </p:txBody>
      </p:sp>
    </p:spTree>
    <p:extLst>
      <p:ext uri="{BB962C8B-B14F-4D97-AF65-F5344CB8AC3E}">
        <p14:creationId xmlns:p14="http://schemas.microsoft.com/office/powerpoint/2010/main" val="1088009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Brian TODO - Add slide after this one where we define “What is Right?”</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10</a:t>
            </a:fld>
            <a:endParaRPr lang="en-US"/>
          </a:p>
        </p:txBody>
      </p:sp>
    </p:spTree>
    <p:extLst>
      <p:ext uri="{BB962C8B-B14F-4D97-AF65-F5344CB8AC3E}">
        <p14:creationId xmlns:p14="http://schemas.microsoft.com/office/powerpoint/2010/main" val="5590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12</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14</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1/10/2023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1/10/2023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projecteuler.net/archives" TargetMode="External"/><Relationship Id="rId5" Type="http://schemas.openxmlformats.org/officeDocument/2006/relationships/hyperlink" Target="https://github.com/asierba/Katas.CSharp" TargetMode="External"/><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 &amp; Hussein Farran</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a:xfrm>
            <a:off x="1154954" y="973668"/>
            <a:ext cx="9111264" cy="706964"/>
          </a:xfrm>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a:xfrm>
            <a:off x="1154954" y="2603499"/>
            <a:ext cx="9409137" cy="3998191"/>
          </a:xfrm>
        </p:spPr>
        <p:txBody>
          <a:bodyPr>
            <a:normAutofit lnSpcReduction="10000"/>
          </a:bodyPr>
          <a:lstStyle/>
          <a:p>
            <a:r>
              <a:rPr lang="en-US" dirty="0"/>
              <a:t>Development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a:t>
            </a:r>
            <a:r>
              <a:rPr lang="en-US" b="1" dirty="0"/>
              <a:t>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901" y="5953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2F4B-9933-8CDA-B655-65D028A32EFA}"/>
              </a:ext>
            </a:extLst>
          </p:cNvPr>
          <p:cNvSpPr>
            <a:spLocks noGrp="1"/>
          </p:cNvSpPr>
          <p:nvPr>
            <p:ph type="title"/>
          </p:nvPr>
        </p:nvSpPr>
        <p:spPr/>
        <p:txBody>
          <a:bodyPr/>
          <a:lstStyle/>
          <a:p>
            <a:r>
              <a:rPr lang="en-US" dirty="0"/>
              <a:t>Exercise 1: Craftsmanship</a:t>
            </a:r>
          </a:p>
        </p:txBody>
      </p:sp>
      <p:sp>
        <p:nvSpPr>
          <p:cNvPr id="4" name="Text Placeholder 3">
            <a:extLst>
              <a:ext uri="{FF2B5EF4-FFF2-40B4-BE49-F238E27FC236}">
                <a16:creationId xmlns:a16="http://schemas.microsoft.com/office/drawing/2014/main" id="{26FBCB42-14A5-D2D2-5726-C46FB7840C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0487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a:xfrm>
            <a:off x="1154954" y="2603499"/>
            <a:ext cx="9970246" cy="3714173"/>
          </a:xfrm>
        </p:spPr>
        <p:txBody>
          <a:bodyPr>
            <a:normAutofit/>
          </a:bodyPr>
          <a:lstStyle/>
          <a:p>
            <a:r>
              <a:rPr lang="en-US" sz="2800" dirty="0"/>
              <a:t>Creating software is actually very easy and you have probably been overthinking it for years.</a:t>
            </a:r>
          </a:p>
          <a:p>
            <a:r>
              <a:rPr lang="en-US" sz="2800" dirty="0"/>
              <a:t>We’re going to show you a new way to think about applications.</a:t>
            </a:r>
          </a:p>
          <a:p>
            <a:r>
              <a:rPr lang="en-US" sz="2800" dirty="0"/>
              <a:t>Remember “</a:t>
            </a:r>
            <a:r>
              <a:rPr lang="en-US" sz="2800" i="1" dirty="0"/>
              <a:t>everything is hard before its easy</a:t>
            </a:r>
            <a:r>
              <a:rPr lang="en-US" sz="2800" dirty="0"/>
              <a:t>”, so the patterns might be hard at first, but become very simple once you learn and start applying them.</a:t>
            </a:r>
          </a:p>
        </p:txBody>
      </p:sp>
    </p:spTree>
    <p:extLst>
      <p:ext uri="{BB962C8B-B14F-4D97-AF65-F5344CB8AC3E}">
        <p14:creationId xmlns:p14="http://schemas.microsoft.com/office/powerpoint/2010/main" val="270813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5" name="Content Placeholder 4">
            <a:extLst>
              <a:ext uri="{FF2B5EF4-FFF2-40B4-BE49-F238E27FC236}">
                <a16:creationId xmlns:a16="http://schemas.microsoft.com/office/drawing/2014/main" id="{B2949FA4-888F-A422-2A47-880759D39D2C}"/>
              </a:ext>
            </a:extLst>
          </p:cNvPr>
          <p:cNvSpPr>
            <a:spLocks noGrp="1"/>
          </p:cNvSpPr>
          <p:nvPr>
            <p:ph sz="half" idx="2"/>
          </p:nvPr>
        </p:nvSpPr>
        <p:spPr>
          <a:xfrm>
            <a:off x="1205346" y="2603499"/>
            <a:ext cx="9828526" cy="3797301"/>
          </a:xfrm>
        </p:spPr>
        <p:txBody>
          <a:bodyPr>
            <a:normAutofit lnSpcReduction="10000"/>
          </a:bodyPr>
          <a:lstStyle/>
          <a:p>
            <a:r>
              <a:rPr lang="en-US" sz="2400" b="1" dirty="0"/>
              <a:t>sim· </a:t>
            </a:r>
            <a:r>
              <a:rPr lang="en-US" sz="2400" b="1" dirty="0" err="1"/>
              <a:t>plic</a:t>
            </a:r>
            <a:r>
              <a:rPr lang="en-US" sz="2400" b="1" dirty="0"/>
              <a:t>· </a:t>
            </a:r>
            <a:r>
              <a:rPr lang="en-US" sz="2400" b="1" dirty="0" err="1"/>
              <a:t>i</a:t>
            </a:r>
            <a:r>
              <a:rPr lang="en-US" sz="2400" b="1" dirty="0"/>
              <a:t>· ty:</a:t>
            </a:r>
            <a:r>
              <a:rPr lang="en-US" sz="2400" dirty="0"/>
              <a:t> the quality or condition of being easy to understand or do.</a:t>
            </a:r>
          </a:p>
          <a:p>
            <a:r>
              <a:rPr lang="en-US" sz="2400" b="1" dirty="0" err="1"/>
              <a:t>el</a:t>
            </a:r>
            <a:r>
              <a:rPr lang="en-US" sz="2400" b="1" dirty="0"/>
              <a:t>· e· </a:t>
            </a:r>
            <a:r>
              <a:rPr lang="en-US" sz="2400" b="1" dirty="0" err="1"/>
              <a:t>gant</a:t>
            </a:r>
            <a:r>
              <a:rPr lang="en-US" sz="2400" b="1" dirty="0"/>
              <a:t>:</a:t>
            </a:r>
            <a:r>
              <a:rPr lang="en-US" sz="2400" dirty="0"/>
              <a:t> pleasingly graceful and stylish in appearance or manner.</a:t>
            </a:r>
          </a:p>
          <a:p>
            <a:r>
              <a:rPr lang="en-US" sz="2400" b="1" dirty="0"/>
              <a:t>com· plex: </a:t>
            </a:r>
            <a:r>
              <a:rPr lang="en-US" sz="2400" dirty="0"/>
              <a:t>consisting of many different and connected parts</a:t>
            </a:r>
          </a:p>
          <a:p>
            <a:r>
              <a:rPr lang="en-US" sz="2400" b="1" dirty="0"/>
              <a:t>com· </a:t>
            </a:r>
            <a:r>
              <a:rPr lang="en-US" sz="2400" b="1" dirty="0" err="1"/>
              <a:t>pli</a:t>
            </a:r>
            <a:r>
              <a:rPr lang="en-US" sz="2400" b="1" dirty="0"/>
              <a:t>· cat· ed: </a:t>
            </a:r>
            <a:r>
              <a:rPr lang="en-US" sz="2400" dirty="0"/>
              <a:t>difficult to analyze, understand, or explain</a:t>
            </a:r>
          </a:p>
          <a:p>
            <a:r>
              <a:rPr lang="en-US" sz="2400" dirty="0"/>
              <a:t>Complexity is always built from simplicity</a:t>
            </a:r>
          </a:p>
          <a:p>
            <a:r>
              <a:rPr lang="en-US" sz="2400" dirty="0"/>
              <a:t>You must strive for quality and create applications one piece at a time</a:t>
            </a:r>
          </a:p>
        </p:txBody>
      </p:sp>
    </p:spTree>
    <p:extLst>
      <p:ext uri="{BB962C8B-B14F-4D97-AF65-F5344CB8AC3E}">
        <p14:creationId xmlns:p14="http://schemas.microsoft.com/office/powerpoint/2010/main" val="172707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D8F5-C5D9-56F8-D060-12C26DECF332}"/>
              </a:ext>
            </a:extLst>
          </p:cNvPr>
          <p:cNvSpPr>
            <a:spLocks noGrp="1"/>
          </p:cNvSpPr>
          <p:nvPr>
            <p:ph type="title"/>
          </p:nvPr>
        </p:nvSpPr>
        <p:spPr/>
        <p:txBody>
          <a:bodyPr/>
          <a:lstStyle/>
          <a:p>
            <a:r>
              <a:rPr lang="en-US" dirty="0"/>
              <a:t>Complex vs. Complicated</a:t>
            </a:r>
          </a:p>
        </p:txBody>
      </p:sp>
      <p:pic>
        <p:nvPicPr>
          <p:cNvPr id="9" name="Content Placeholder 18" descr="Diagram&#10;&#10;Description automatically generated">
            <a:extLst>
              <a:ext uri="{FF2B5EF4-FFF2-40B4-BE49-F238E27FC236}">
                <a16:creationId xmlns:a16="http://schemas.microsoft.com/office/drawing/2014/main" id="{E16E981C-0EBE-9780-8B0F-F0CFD998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84" y="3020572"/>
            <a:ext cx="11509424" cy="1818847"/>
          </a:xfrm>
          <a:prstGeom prst="rect">
            <a:avLst/>
          </a:prstGeom>
        </p:spPr>
      </p:pic>
    </p:spTree>
    <p:extLst>
      <p:ext uri="{BB962C8B-B14F-4D97-AF65-F5344CB8AC3E}">
        <p14:creationId xmlns:p14="http://schemas.microsoft.com/office/powerpoint/2010/main" val="282989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618F91C-922E-D9CA-1329-992E5B60ED5D}"/>
              </a:ext>
            </a:extLst>
          </p:cNvPr>
          <p:cNvPicPr>
            <a:picLocks noGrp="1" noChangeAspect="1"/>
          </p:cNvPicPr>
          <p:nvPr>
            <p:ph idx="4294967295"/>
          </p:nvPr>
        </p:nvPicPr>
        <p:blipFill>
          <a:blip r:embed="rId2"/>
          <a:stretch>
            <a:fillRect/>
          </a:stretch>
        </p:blipFill>
        <p:spPr>
          <a:xfrm>
            <a:off x="1328467" y="198767"/>
            <a:ext cx="8358996" cy="6460466"/>
          </a:xfrm>
          <a:prstGeom prst="rect">
            <a:avLst/>
          </a:prstGeom>
        </p:spPr>
      </p:pic>
    </p:spTree>
    <p:extLst>
      <p:ext uri="{BB962C8B-B14F-4D97-AF65-F5344CB8AC3E}">
        <p14:creationId xmlns:p14="http://schemas.microsoft.com/office/powerpoint/2010/main" val="1620139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We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4"/>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5"/>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6"/>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7"/>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8"/>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9"/>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Fundamental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a:xfrm>
            <a:off x="567561" y="2471881"/>
            <a:ext cx="11056877" cy="3838864"/>
          </a:xfrm>
        </p:spPr>
        <p:txBody>
          <a:bodyPr>
            <a:normAutofit/>
          </a:bodyPr>
          <a:lstStyle/>
          <a:p>
            <a:r>
              <a:rPr lang="en-US" sz="2400" dirty="0"/>
              <a:t>The one we want to focus on is an intra-application architectural pattern called </a:t>
            </a:r>
            <a:r>
              <a:rPr lang="en-US" sz="2400" b="1" i="1" dirty="0"/>
              <a:t>n-Tier Architecture</a:t>
            </a:r>
          </a:p>
          <a:p>
            <a:r>
              <a:rPr lang="en-US" sz="2400" dirty="0"/>
              <a:t>It’s called n-Tier since it can be as little or many layers as you like. In fact, there is good reason to split the three main layers (presentation, business logic, and data access) into many layers so that your layers don’t violate the </a:t>
            </a:r>
            <a:r>
              <a:rPr lang="en-US" sz="2400" b="1" i="1" dirty="0"/>
              <a:t>Single Responsibility Principle</a:t>
            </a:r>
            <a:r>
              <a:rPr lang="en-US" sz="2400" dirty="0"/>
              <a:t>.</a:t>
            </a:r>
          </a:p>
          <a:p>
            <a:r>
              <a:rPr lang="en-US" sz="2400" dirty="0"/>
              <a:t>Classes would be LEGO bricks, and the n-Tier layers would be the sub-assemblies that we build our structures from</a:t>
            </a:r>
          </a:p>
        </p:txBody>
      </p:sp>
    </p:spTree>
    <p:extLst>
      <p:ext uri="{BB962C8B-B14F-4D97-AF65-F5344CB8AC3E}">
        <p14:creationId xmlns:p14="http://schemas.microsoft.com/office/powerpoint/2010/main" val="3539293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28F6-63C5-5138-2595-921A9BCA76D2}"/>
              </a:ext>
            </a:extLst>
          </p:cNvPr>
          <p:cNvSpPr>
            <a:spLocks noGrp="1"/>
          </p:cNvSpPr>
          <p:nvPr>
            <p:ph type="title"/>
          </p:nvPr>
        </p:nvSpPr>
        <p:spPr>
          <a:xfrm>
            <a:off x="1154954" y="973668"/>
            <a:ext cx="9104337" cy="706964"/>
          </a:xfrm>
        </p:spPr>
        <p:txBody>
          <a:bodyPr/>
          <a:lstStyle/>
          <a:p>
            <a:r>
              <a:rPr lang="en-US" dirty="0"/>
              <a:t>Fundamental Architectural Pattern (C#)</a:t>
            </a:r>
          </a:p>
        </p:txBody>
      </p:sp>
      <p:sp>
        <p:nvSpPr>
          <p:cNvPr id="5" name="Content Placeholder 6">
            <a:extLst>
              <a:ext uri="{FF2B5EF4-FFF2-40B4-BE49-F238E27FC236}">
                <a16:creationId xmlns:a16="http://schemas.microsoft.com/office/drawing/2014/main" id="{8ACB3EB2-436A-1EC7-DF16-20595313F5E2}"/>
              </a:ext>
            </a:extLst>
          </p:cNvPr>
          <p:cNvSpPr>
            <a:spLocks noGrp="1"/>
          </p:cNvSpPr>
          <p:nvPr>
            <p:ph sz="half" idx="1"/>
          </p:nvPr>
        </p:nvSpPr>
        <p:spPr>
          <a:xfrm>
            <a:off x="927677" y="2381586"/>
            <a:ext cx="10336645" cy="4273656"/>
          </a:xfrm>
        </p:spPr>
        <p:txBody>
          <a:bodyPr>
            <a:noAutofit/>
          </a:bodyPr>
          <a:lstStyle/>
          <a:p>
            <a:r>
              <a:rPr lang="en-US" b="1" dirty="0"/>
              <a:t>AmazonOrderProcessing.sln</a:t>
            </a:r>
            <a:endParaRPr lang="en-US" sz="1400" b="1" dirty="0"/>
          </a:p>
          <a:p>
            <a:pPr lvl="1"/>
            <a:r>
              <a:rPr lang="en-US" dirty="0" err="1"/>
              <a:t>Service.csproj</a:t>
            </a:r>
            <a:endParaRPr lang="en-US" dirty="0"/>
          </a:p>
          <a:p>
            <a:pPr lvl="1"/>
            <a:r>
              <a:rPr lang="en-US" dirty="0" err="1"/>
              <a:t>Domain.csproj</a:t>
            </a:r>
            <a:endParaRPr lang="en-US" dirty="0"/>
          </a:p>
          <a:p>
            <a:pPr lvl="1"/>
            <a:r>
              <a:rPr lang="en-US" dirty="0" err="1"/>
              <a:t>Domain.Tests.csproj</a:t>
            </a:r>
            <a:endParaRPr lang="en-US" dirty="0"/>
          </a:p>
          <a:p>
            <a:pPr lvl="1"/>
            <a:r>
              <a:rPr lang="en-US" dirty="0" err="1"/>
              <a:t>Infrastructure.csproj</a:t>
            </a:r>
            <a:endParaRPr lang="en-US" dirty="0"/>
          </a:p>
          <a:p>
            <a:pPr lvl="1"/>
            <a:r>
              <a:rPr lang="en-US" dirty="0" err="1"/>
              <a:t>Infrastructure.Tests.csproj</a:t>
            </a:r>
            <a:endParaRPr lang="en-US" sz="1400" dirty="0"/>
          </a:p>
          <a:p>
            <a:r>
              <a:rPr lang="en-US" b="1" dirty="0"/>
              <a:t>Presentation</a:t>
            </a:r>
            <a:r>
              <a:rPr lang="en-US" sz="1600" b="1" dirty="0"/>
              <a:t> </a:t>
            </a:r>
            <a:r>
              <a:rPr lang="en-US" sz="1600" dirty="0"/>
              <a:t>(</a:t>
            </a:r>
            <a:r>
              <a:rPr lang="en-US" sz="1600" dirty="0" err="1"/>
              <a:t>Service.csproj</a:t>
            </a:r>
            <a:r>
              <a:rPr lang="en-US" sz="1600" dirty="0"/>
              <a:t>): web service responsibilities should only be a call pass-through to the business logic layer.</a:t>
            </a:r>
          </a:p>
          <a:p>
            <a:r>
              <a:rPr lang="en-US" b="1" dirty="0"/>
              <a:t>Business Logic</a:t>
            </a:r>
            <a:r>
              <a:rPr lang="en-US" dirty="0"/>
              <a:t> </a:t>
            </a:r>
            <a:r>
              <a:rPr lang="en-US" sz="1600" dirty="0"/>
              <a:t>(</a:t>
            </a:r>
            <a:r>
              <a:rPr lang="en-US" sz="1600" dirty="0" err="1"/>
              <a:t>Domain.csproj</a:t>
            </a:r>
            <a:r>
              <a:rPr lang="en-US" sz="1600" dirty="0"/>
              <a:t>): all business logic including contracts (POCOs), interfaces, implementations, etc.</a:t>
            </a:r>
          </a:p>
          <a:p>
            <a:r>
              <a:rPr lang="en-US" b="1" dirty="0"/>
              <a:t>Data Access </a:t>
            </a:r>
            <a:r>
              <a:rPr lang="en-US" sz="1600" dirty="0"/>
              <a:t>(</a:t>
            </a:r>
            <a:r>
              <a:rPr lang="en-US" sz="1600" dirty="0" err="1"/>
              <a:t>Infrastructure.csproj</a:t>
            </a:r>
            <a:r>
              <a:rPr lang="en-US" sz="1600" dirty="0"/>
              <a:t>): is the only layer that is allowed to talk to external resources such as database and other services. If you are doing both, separate these into different layers.</a:t>
            </a:r>
          </a:p>
        </p:txBody>
      </p:sp>
    </p:spTree>
    <p:extLst>
      <p:ext uri="{BB962C8B-B14F-4D97-AF65-F5344CB8AC3E}">
        <p14:creationId xmlns:p14="http://schemas.microsoft.com/office/powerpoint/2010/main" val="1765567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FDBD-373C-E77F-E9EB-883BF533DA0C}"/>
              </a:ext>
            </a:extLst>
          </p:cNvPr>
          <p:cNvSpPr>
            <a:spLocks noGrp="1"/>
          </p:cNvSpPr>
          <p:nvPr>
            <p:ph type="title"/>
          </p:nvPr>
        </p:nvSpPr>
        <p:spPr/>
        <p:txBody>
          <a:bodyPr/>
          <a:lstStyle/>
          <a:p>
            <a:r>
              <a:rPr lang="en-US" dirty="0"/>
              <a:t>Workshop Agenda</a:t>
            </a:r>
          </a:p>
        </p:txBody>
      </p:sp>
      <p:sp>
        <p:nvSpPr>
          <p:cNvPr id="3" name="Content Placeholder 2">
            <a:extLst>
              <a:ext uri="{FF2B5EF4-FFF2-40B4-BE49-F238E27FC236}">
                <a16:creationId xmlns:a16="http://schemas.microsoft.com/office/drawing/2014/main" id="{45BE3587-1F04-0EE5-AF70-F75BABA415EA}"/>
              </a:ext>
            </a:extLst>
          </p:cNvPr>
          <p:cNvSpPr>
            <a:spLocks noGrp="1"/>
          </p:cNvSpPr>
          <p:nvPr>
            <p:ph idx="1"/>
          </p:nvPr>
        </p:nvSpPr>
        <p:spPr>
          <a:xfrm>
            <a:off x="1061994" y="2267228"/>
            <a:ext cx="10068012" cy="4339168"/>
          </a:xfrm>
        </p:spPr>
        <p:txBody>
          <a:bodyPr>
            <a:normAutofit/>
          </a:bodyPr>
          <a:lstStyle/>
          <a:p>
            <a:pPr>
              <a:buSzPct val="100000"/>
              <a:buFont typeface="+mj-lt"/>
              <a:buAutoNum type="arabicPeriod"/>
            </a:pPr>
            <a:r>
              <a:rPr lang="en-US" sz="2000" dirty="0"/>
              <a:t>Introductions and Setup</a:t>
            </a:r>
          </a:p>
          <a:p>
            <a:pPr>
              <a:buSzPct val="100000"/>
              <a:buFont typeface="+mj-lt"/>
              <a:buAutoNum type="arabicPeriod"/>
            </a:pPr>
            <a:r>
              <a:rPr lang="en-US" sz="2000" dirty="0"/>
              <a:t>Craftsmanship Lecture</a:t>
            </a:r>
          </a:p>
          <a:p>
            <a:pPr>
              <a:buSzPct val="100000"/>
              <a:buFont typeface="+mj-lt"/>
              <a:buAutoNum type="arabicPeriod"/>
            </a:pPr>
            <a:r>
              <a:rPr lang="en-US" sz="2000" dirty="0"/>
              <a:t>Exercise 1: Craftsmanship</a:t>
            </a:r>
          </a:p>
          <a:p>
            <a:pPr>
              <a:buSzPct val="100000"/>
              <a:buFont typeface="+mj-lt"/>
              <a:buAutoNum type="arabicPeriod"/>
            </a:pPr>
            <a:r>
              <a:rPr lang="en-US" sz="2000" dirty="0"/>
              <a:t>Architecture Lecture</a:t>
            </a:r>
          </a:p>
          <a:p>
            <a:pPr>
              <a:buSzPct val="100000"/>
              <a:buFont typeface="+mj-lt"/>
              <a:buAutoNum type="arabicPeriod"/>
            </a:pPr>
            <a:r>
              <a:rPr lang="en-US" sz="2000" dirty="0"/>
              <a:t>Exercise 2: Architecture</a:t>
            </a:r>
          </a:p>
          <a:p>
            <a:pPr>
              <a:buSzPct val="100000"/>
              <a:buFont typeface="+mj-lt"/>
              <a:buAutoNum type="arabicPeriod"/>
            </a:pPr>
            <a:r>
              <a:rPr lang="en-US" sz="2000" dirty="0"/>
              <a:t>Testing Lecture</a:t>
            </a:r>
          </a:p>
          <a:p>
            <a:pPr>
              <a:buSzPct val="100000"/>
              <a:buFont typeface="+mj-lt"/>
              <a:buAutoNum type="arabicPeriod"/>
            </a:pPr>
            <a:r>
              <a:rPr lang="en-US" sz="2000" dirty="0"/>
              <a:t>Break</a:t>
            </a:r>
          </a:p>
          <a:p>
            <a:pPr>
              <a:buSzPct val="100000"/>
              <a:buFont typeface="+mj-lt"/>
              <a:buAutoNum type="arabicPeriod"/>
            </a:pPr>
            <a:r>
              <a:rPr lang="en-US" sz="2000" dirty="0"/>
              <a:t>Exercise 3: Testing</a:t>
            </a:r>
          </a:p>
          <a:p>
            <a:pPr>
              <a:buSzPct val="100000"/>
              <a:buFont typeface="+mj-lt"/>
              <a:buAutoNum type="arabicPeriod"/>
            </a:pPr>
            <a:r>
              <a:rPr lang="en-US" sz="2000" dirty="0"/>
              <a:t>Refactoring and Reusability Lecture</a:t>
            </a:r>
          </a:p>
          <a:p>
            <a:pPr>
              <a:buSzPct val="100000"/>
              <a:buFont typeface="+mj-lt"/>
              <a:buAutoNum type="arabicPeriod"/>
            </a:pPr>
            <a:r>
              <a:rPr lang="en-US" sz="2000" dirty="0"/>
              <a:t> Exercise 4: Refactoring and Reusability</a:t>
            </a:r>
          </a:p>
          <a:p>
            <a:pPr>
              <a:buFont typeface="+mj-lt"/>
              <a:buAutoNum type="arabicPeriod"/>
            </a:pPr>
            <a:endParaRPr lang="en-US" sz="2000" dirty="0"/>
          </a:p>
        </p:txBody>
      </p:sp>
    </p:spTree>
    <p:extLst>
      <p:ext uri="{BB962C8B-B14F-4D97-AF65-F5344CB8AC3E}">
        <p14:creationId xmlns:p14="http://schemas.microsoft.com/office/powerpoint/2010/main" val="115904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F94B25-E9CF-56AE-A9D9-7FEBD10B4D74}"/>
              </a:ext>
            </a:extLst>
          </p:cNvPr>
          <p:cNvSpPr>
            <a:spLocks noGrp="1"/>
          </p:cNvSpPr>
          <p:nvPr>
            <p:ph type="title"/>
          </p:nvPr>
        </p:nvSpPr>
        <p:spPr/>
        <p:txBody>
          <a:bodyPr/>
          <a:lstStyle/>
          <a:p>
            <a:r>
              <a:rPr lang="en-US" dirty="0"/>
              <a:t>Exercise 2: Architecture</a:t>
            </a:r>
          </a:p>
        </p:txBody>
      </p:sp>
      <p:sp>
        <p:nvSpPr>
          <p:cNvPr id="6" name="Text Placeholder 5">
            <a:extLst>
              <a:ext uri="{FF2B5EF4-FFF2-40B4-BE49-F238E27FC236}">
                <a16:creationId xmlns:a16="http://schemas.microsoft.com/office/drawing/2014/main" id="{64CD76E2-8665-42E0-D9F5-7307CB48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893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716562" y="2437245"/>
            <a:ext cx="10602602" cy="3963556"/>
          </a:xfrm>
        </p:spPr>
        <p:txBody>
          <a:bodyPr>
            <a:noAutofit/>
          </a:bodyPr>
          <a:lstStyle/>
          <a:p>
            <a:r>
              <a:rPr lang="en-US" sz="2200" dirty="0"/>
              <a:t>In order to create unit and integration tests, your code must first be testable, therefore good application architecture and class design are essential.</a:t>
            </a:r>
          </a:p>
          <a:p>
            <a:r>
              <a:rPr lang="en-US" sz="2200" b="1" dirty="0"/>
              <a:t>Test Driven Development (TDD):</a:t>
            </a:r>
            <a:r>
              <a:rPr lang="en-US" sz="2200" dirty="0"/>
              <a:t> is a process of creating test cases for business requirements before you have the code fully developed. The simplest way of implementing TDD is a process known as </a:t>
            </a:r>
            <a:r>
              <a:rPr lang="en-US" sz="2200" b="1" i="1" dirty="0"/>
              <a:t>Red, Green, Refactor</a:t>
            </a:r>
            <a:r>
              <a:rPr lang="en-US" sz="2200" dirty="0"/>
              <a:t>. Write a test for code that fails, write the code to make the test pass, then refactor the code.</a:t>
            </a:r>
            <a:endParaRPr lang="en-US" sz="2200" b="1" i="1" dirty="0"/>
          </a:p>
          <a:p>
            <a:r>
              <a:rPr lang="en-US" sz="2200" dirty="0"/>
              <a:t>If you are new to testing start with TDD, then later you can switch to Test Eventual Development (TED) because you know how to write code that is testable.</a:t>
            </a:r>
          </a:p>
        </p:txBody>
      </p:sp>
    </p:spTree>
    <p:extLst>
      <p:ext uri="{BB962C8B-B14F-4D97-AF65-F5344CB8AC3E}">
        <p14:creationId xmlns:p14="http://schemas.microsoft.com/office/powerpoint/2010/main" val="1457343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782E8C1-F5C7-2BF0-7E46-495ACCA4E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775" y="4526395"/>
            <a:ext cx="2943225" cy="2200275"/>
          </a:xfrm>
          <a:prstGeom prst="rect">
            <a:avLst/>
          </a:prstGeom>
        </p:spPr>
      </p:pic>
      <p:sp>
        <p:nvSpPr>
          <p:cNvPr id="2" name="Title 1">
            <a:extLst>
              <a:ext uri="{FF2B5EF4-FFF2-40B4-BE49-F238E27FC236}">
                <a16:creationId xmlns:a16="http://schemas.microsoft.com/office/drawing/2014/main" id="{955C9194-E110-D907-0C74-C6EAC9D9E22F}"/>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2F53540C-2B7D-E727-5F7F-5EC2877C61B7}"/>
              </a:ext>
            </a:extLst>
          </p:cNvPr>
          <p:cNvSpPr>
            <a:spLocks noGrp="1"/>
          </p:cNvSpPr>
          <p:nvPr>
            <p:ph idx="1"/>
          </p:nvPr>
        </p:nvSpPr>
        <p:spPr>
          <a:xfrm>
            <a:off x="831273" y="2417617"/>
            <a:ext cx="9365671" cy="4094307"/>
          </a:xfrm>
        </p:spPr>
        <p:txBody>
          <a:bodyPr>
            <a:normAutofit/>
          </a:bodyPr>
          <a:lstStyle/>
          <a:p>
            <a:r>
              <a:rPr lang="en-US" sz="2000" dirty="0"/>
              <a:t>The most important part of the entire testing pyramid is the unit test (tests a single method/unit of work). </a:t>
            </a:r>
          </a:p>
          <a:p>
            <a:r>
              <a:rPr lang="en-US" sz="2000" dirty="0"/>
              <a:t>Unit tests should test the happy path and any known un-happy paths.</a:t>
            </a:r>
          </a:p>
          <a:p>
            <a:r>
              <a:rPr lang="en-US" sz="2000" dirty="0"/>
              <a:t>Good unit tests help ensure all integration tests will succeed.</a:t>
            </a:r>
          </a:p>
          <a:p>
            <a:r>
              <a:rPr lang="en-US" sz="2000" dirty="0"/>
              <a:t>Unit and integration testing is critically important for refactoring, since you know the code works once done.</a:t>
            </a:r>
          </a:p>
          <a:p>
            <a:r>
              <a:rPr lang="en-US" sz="2000" dirty="0"/>
              <a:t>Quality is everyone’s responsibility, and certain things can only be tested in code.</a:t>
            </a:r>
          </a:p>
        </p:txBody>
      </p:sp>
    </p:spTree>
    <p:extLst>
      <p:ext uri="{BB962C8B-B14F-4D97-AF65-F5344CB8AC3E}">
        <p14:creationId xmlns:p14="http://schemas.microsoft.com/office/powerpoint/2010/main" val="378791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43F0-226A-AB94-D8F3-CA7EFE4FEBD8}"/>
              </a:ext>
            </a:extLst>
          </p:cNvPr>
          <p:cNvSpPr>
            <a:spLocks noGrp="1"/>
          </p:cNvSpPr>
          <p:nvPr>
            <p:ph type="title"/>
          </p:nvPr>
        </p:nvSpPr>
        <p:spPr/>
        <p:txBody>
          <a:bodyPr/>
          <a:lstStyle/>
          <a:p>
            <a:r>
              <a:rPr lang="en-US" dirty="0"/>
              <a:t>Testable Code</a:t>
            </a:r>
          </a:p>
        </p:txBody>
      </p:sp>
      <p:sp>
        <p:nvSpPr>
          <p:cNvPr id="3" name="Content Placeholder 2">
            <a:extLst>
              <a:ext uri="{FF2B5EF4-FFF2-40B4-BE49-F238E27FC236}">
                <a16:creationId xmlns:a16="http://schemas.microsoft.com/office/drawing/2014/main" id="{C3249560-146D-3936-0151-62ED1EBCCF2D}"/>
              </a:ext>
            </a:extLst>
          </p:cNvPr>
          <p:cNvSpPr>
            <a:spLocks noGrp="1"/>
          </p:cNvSpPr>
          <p:nvPr>
            <p:ph idx="1"/>
          </p:nvPr>
        </p:nvSpPr>
        <p:spPr/>
        <p:txBody>
          <a:bodyPr>
            <a:normAutofit/>
          </a:bodyPr>
          <a:lstStyle/>
          <a:p>
            <a:r>
              <a:rPr lang="en-US" sz="2400" dirty="0"/>
              <a:t>A good rule of thumb for writing testable code is trying to follow the SOLID design principles.</a:t>
            </a:r>
          </a:p>
          <a:p>
            <a:r>
              <a:rPr lang="en-US" sz="2400" dirty="0"/>
              <a:t>Example: SRP – Single Responsibility Principle ensures that your classes do handle one responsibility. This can be seen a the “unit of work” that our unit tests verify.</a:t>
            </a:r>
          </a:p>
        </p:txBody>
      </p:sp>
    </p:spTree>
    <p:extLst>
      <p:ext uri="{BB962C8B-B14F-4D97-AF65-F5344CB8AC3E}">
        <p14:creationId xmlns:p14="http://schemas.microsoft.com/office/powerpoint/2010/main" val="46817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53C9F8-0A1A-6E8A-CE70-98B1F6AA6C58}"/>
              </a:ext>
            </a:extLst>
          </p:cNvPr>
          <p:cNvSpPr>
            <a:spLocks noGrp="1"/>
          </p:cNvSpPr>
          <p:nvPr>
            <p:ph type="title"/>
          </p:nvPr>
        </p:nvSpPr>
        <p:spPr/>
        <p:txBody>
          <a:bodyPr/>
          <a:lstStyle/>
          <a:p>
            <a:r>
              <a:rPr lang="en-US" dirty="0"/>
              <a:t>Unit Testing Methods</a:t>
            </a:r>
          </a:p>
        </p:txBody>
      </p:sp>
      <p:sp>
        <p:nvSpPr>
          <p:cNvPr id="8" name="Text Placeholder 7">
            <a:extLst>
              <a:ext uri="{FF2B5EF4-FFF2-40B4-BE49-F238E27FC236}">
                <a16:creationId xmlns:a16="http://schemas.microsoft.com/office/drawing/2014/main" id="{54812CF9-D79B-0150-F712-697EC8E8E991}"/>
              </a:ext>
            </a:extLst>
          </p:cNvPr>
          <p:cNvSpPr>
            <a:spLocks noGrp="1"/>
          </p:cNvSpPr>
          <p:nvPr>
            <p:ph type="body" idx="1"/>
          </p:nvPr>
        </p:nvSpPr>
        <p:spPr/>
        <p:txBody>
          <a:bodyPr/>
          <a:lstStyle/>
          <a:p>
            <a:r>
              <a:rPr lang="en-US" dirty="0"/>
              <a:t>Fakes</a:t>
            </a:r>
          </a:p>
        </p:txBody>
      </p:sp>
      <p:sp>
        <p:nvSpPr>
          <p:cNvPr id="9" name="Content Placeholder 8">
            <a:extLst>
              <a:ext uri="{FF2B5EF4-FFF2-40B4-BE49-F238E27FC236}">
                <a16:creationId xmlns:a16="http://schemas.microsoft.com/office/drawing/2014/main" id="{2B11E92E-E6DA-141A-86F5-25B01FE4E3D3}"/>
              </a:ext>
            </a:extLst>
          </p:cNvPr>
          <p:cNvSpPr>
            <a:spLocks noGrp="1"/>
          </p:cNvSpPr>
          <p:nvPr>
            <p:ph sz="half" idx="2"/>
          </p:nvPr>
        </p:nvSpPr>
        <p:spPr/>
        <p:txBody>
          <a:bodyPr/>
          <a:lstStyle/>
          <a:p>
            <a:r>
              <a:rPr lang="en-US" dirty="0"/>
              <a:t>Create a false implementation of supporting interfaces.</a:t>
            </a:r>
          </a:p>
          <a:p>
            <a:r>
              <a:rPr lang="en-US" dirty="0"/>
              <a:t>Involves manually implementing or automatically stubbing out your interfaces within your tests.</a:t>
            </a:r>
          </a:p>
          <a:p>
            <a:r>
              <a:rPr lang="en-US" dirty="0"/>
              <a:t>Allows for ultimate flexibility in implementation of support classes.</a:t>
            </a:r>
          </a:p>
        </p:txBody>
      </p:sp>
      <p:sp>
        <p:nvSpPr>
          <p:cNvPr id="10" name="Text Placeholder 9">
            <a:extLst>
              <a:ext uri="{FF2B5EF4-FFF2-40B4-BE49-F238E27FC236}">
                <a16:creationId xmlns:a16="http://schemas.microsoft.com/office/drawing/2014/main" id="{0D7E9D16-04E5-F9C9-7B4B-C34B9C9D28F6}"/>
              </a:ext>
            </a:extLst>
          </p:cNvPr>
          <p:cNvSpPr>
            <a:spLocks noGrp="1"/>
          </p:cNvSpPr>
          <p:nvPr>
            <p:ph type="body" sz="quarter" idx="3"/>
          </p:nvPr>
        </p:nvSpPr>
        <p:spPr/>
        <p:txBody>
          <a:bodyPr/>
          <a:lstStyle/>
          <a:p>
            <a:r>
              <a:rPr lang="en-US" dirty="0"/>
              <a:t>Mocks</a:t>
            </a:r>
          </a:p>
        </p:txBody>
      </p:sp>
      <p:sp>
        <p:nvSpPr>
          <p:cNvPr id="11" name="Content Placeholder 10">
            <a:extLst>
              <a:ext uri="{FF2B5EF4-FFF2-40B4-BE49-F238E27FC236}">
                <a16:creationId xmlns:a16="http://schemas.microsoft.com/office/drawing/2014/main" id="{27DD6E22-A956-5EFF-3EC9-230C0DBC689B}"/>
              </a:ext>
            </a:extLst>
          </p:cNvPr>
          <p:cNvSpPr>
            <a:spLocks noGrp="1"/>
          </p:cNvSpPr>
          <p:nvPr>
            <p:ph sz="quarter" idx="4"/>
          </p:nvPr>
        </p:nvSpPr>
        <p:spPr/>
        <p:txBody>
          <a:bodyPr/>
          <a:lstStyle/>
          <a:p>
            <a:r>
              <a:rPr lang="en-US" dirty="0"/>
              <a:t>Create a mock implementation of supporting interfaces.</a:t>
            </a:r>
          </a:p>
          <a:p>
            <a:r>
              <a:rPr lang="en-US" dirty="0"/>
              <a:t>Typically involves a testing/mocking framework to easily create and verify mocks.</a:t>
            </a:r>
          </a:p>
          <a:p>
            <a:r>
              <a:rPr lang="en-US" dirty="0"/>
              <a:t>Allows for tailoring the mocked object and verifying that actions have been taken against it.</a:t>
            </a:r>
          </a:p>
        </p:txBody>
      </p:sp>
    </p:spTree>
    <p:extLst>
      <p:ext uri="{BB962C8B-B14F-4D97-AF65-F5344CB8AC3E}">
        <p14:creationId xmlns:p14="http://schemas.microsoft.com/office/powerpoint/2010/main" val="194629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158-CFF6-B6C0-414F-16BE90D8DBD0}"/>
              </a:ext>
            </a:extLst>
          </p:cNvPr>
          <p:cNvSpPr>
            <a:spLocks noGrp="1"/>
          </p:cNvSpPr>
          <p:nvPr>
            <p:ph type="title"/>
          </p:nvPr>
        </p:nvSpPr>
        <p:spPr/>
        <p:txBody>
          <a:bodyPr/>
          <a:lstStyle/>
          <a:p>
            <a:r>
              <a:rPr lang="en-US" dirty="0"/>
              <a:t>Why Should I Bother Writing Tests?</a:t>
            </a:r>
          </a:p>
        </p:txBody>
      </p:sp>
      <p:sp>
        <p:nvSpPr>
          <p:cNvPr id="8" name="Content Placeholder 7">
            <a:extLst>
              <a:ext uri="{FF2B5EF4-FFF2-40B4-BE49-F238E27FC236}">
                <a16:creationId xmlns:a16="http://schemas.microsoft.com/office/drawing/2014/main" id="{FF159417-F827-E96D-E8B9-4EAB9007F982}"/>
              </a:ext>
            </a:extLst>
          </p:cNvPr>
          <p:cNvSpPr>
            <a:spLocks noGrp="1"/>
          </p:cNvSpPr>
          <p:nvPr>
            <p:ph idx="1"/>
          </p:nvPr>
        </p:nvSpPr>
        <p:spPr/>
        <p:txBody>
          <a:bodyPr>
            <a:normAutofit/>
          </a:bodyPr>
          <a:lstStyle/>
          <a:p>
            <a:r>
              <a:rPr lang="en-US" sz="2400" dirty="0"/>
              <a:t>Ensures future additions to the codebase do not cause regressions.</a:t>
            </a:r>
          </a:p>
          <a:p>
            <a:r>
              <a:rPr lang="en-US" sz="2400" dirty="0"/>
              <a:t>Ensures refactorings of the codebase do not cause regressions.</a:t>
            </a:r>
          </a:p>
          <a:p>
            <a:r>
              <a:rPr lang="en-US" sz="2400" dirty="0"/>
              <a:t>Ensures any amount of touching the codebase do not cause regressions.</a:t>
            </a:r>
          </a:p>
          <a:p>
            <a:r>
              <a:rPr lang="en-US" sz="2400" dirty="0"/>
              <a:t>Point is: we use unit tests to automatically ensure we do not introduce issues in our work.</a:t>
            </a:r>
          </a:p>
        </p:txBody>
      </p:sp>
    </p:spTree>
    <p:extLst>
      <p:ext uri="{BB962C8B-B14F-4D97-AF65-F5344CB8AC3E}">
        <p14:creationId xmlns:p14="http://schemas.microsoft.com/office/powerpoint/2010/main" val="263175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D4C16C-06BB-2562-5E41-4AEBDC96A011}"/>
              </a:ext>
            </a:extLst>
          </p:cNvPr>
          <p:cNvSpPr>
            <a:spLocks noGrp="1"/>
          </p:cNvSpPr>
          <p:nvPr>
            <p:ph type="title"/>
          </p:nvPr>
        </p:nvSpPr>
        <p:spPr/>
        <p:txBody>
          <a:bodyPr/>
          <a:lstStyle/>
          <a:p>
            <a:r>
              <a:rPr lang="en-US" dirty="0"/>
              <a:t>Break Time</a:t>
            </a:r>
          </a:p>
        </p:txBody>
      </p:sp>
      <p:sp>
        <p:nvSpPr>
          <p:cNvPr id="5" name="Text Placeholder 4">
            <a:extLst>
              <a:ext uri="{FF2B5EF4-FFF2-40B4-BE49-F238E27FC236}">
                <a16:creationId xmlns:a16="http://schemas.microsoft.com/office/drawing/2014/main" id="{67931411-C2A1-F00F-B831-EFB9F2A7FD2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451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42B748-776A-DA2E-18FC-10E08029F81E}"/>
              </a:ext>
            </a:extLst>
          </p:cNvPr>
          <p:cNvSpPr>
            <a:spLocks noGrp="1"/>
          </p:cNvSpPr>
          <p:nvPr>
            <p:ph type="title"/>
          </p:nvPr>
        </p:nvSpPr>
        <p:spPr/>
        <p:txBody>
          <a:bodyPr/>
          <a:lstStyle/>
          <a:p>
            <a:r>
              <a:rPr lang="en-US" dirty="0"/>
              <a:t>Exercise 3:</a:t>
            </a:r>
            <a:br>
              <a:rPr lang="en-US" dirty="0"/>
            </a:br>
            <a:r>
              <a:rPr lang="en-US" dirty="0"/>
              <a:t>Unit Testing</a:t>
            </a:r>
          </a:p>
        </p:txBody>
      </p:sp>
      <p:sp>
        <p:nvSpPr>
          <p:cNvPr id="5" name="Text Placeholder 4">
            <a:extLst>
              <a:ext uri="{FF2B5EF4-FFF2-40B4-BE49-F238E27FC236}">
                <a16:creationId xmlns:a16="http://schemas.microsoft.com/office/drawing/2014/main" id="{DC2A1CAD-CDE6-6825-7842-B02BAEE188E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3942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a:xfrm>
            <a:off x="1154954" y="2603500"/>
            <a:ext cx="8825659" cy="3685157"/>
          </a:xfrm>
        </p:spPr>
        <p:txBody>
          <a:bodyPr>
            <a:normAutofit/>
          </a:bodyPr>
          <a:lstStyle/>
          <a:p>
            <a:r>
              <a:rPr lang="en-US" sz="2400" b="1" dirty="0"/>
              <a:t>refactor:</a:t>
            </a:r>
            <a:r>
              <a:rPr lang="en-US" sz="2400" dirty="0"/>
              <a:t> restructure (the source code of an application or piece of software) so as to improve operation without altering functionality</a:t>
            </a:r>
          </a:p>
          <a:p>
            <a:r>
              <a:rPr lang="en-US" sz="2400" dirty="0"/>
              <a:t>We all know about </a:t>
            </a:r>
            <a:r>
              <a:rPr lang="en-US" sz="2400" b="1" i="1" dirty="0"/>
              <a:t>technical debt </a:t>
            </a:r>
            <a:r>
              <a:rPr lang="en-US" sz="2400" dirty="0"/>
              <a:t>and how expensive it can be if we don’t pay it down. Refactoring is one way to solve this.</a:t>
            </a:r>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ACCCD-001F-CF16-84F9-85637FBD7467}"/>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0C40BE64-42CA-FC40-32DA-AFEA01FB08E3}"/>
              </a:ext>
            </a:extLst>
          </p:cNvPr>
          <p:cNvSpPr>
            <a:spLocks noGrp="1"/>
          </p:cNvSpPr>
          <p:nvPr>
            <p:ph idx="1"/>
          </p:nvPr>
        </p:nvSpPr>
        <p:spPr/>
        <p:txBody>
          <a:bodyPr>
            <a:normAutofit/>
          </a:bodyPr>
          <a:lstStyle/>
          <a:p>
            <a:r>
              <a:rPr lang="en-US" sz="2400" dirty="0"/>
              <a:t>The most important thing to know is that: the less code you write, the less chance you have of screwing something up. So always strive to have the least code as possible.</a:t>
            </a:r>
          </a:p>
          <a:p>
            <a:r>
              <a:rPr lang="en-US" sz="2400" dirty="0"/>
              <a:t>Refactoring and testing is what allows us to adapt to changing business requirements quickly, because everything has its place.</a:t>
            </a:r>
          </a:p>
        </p:txBody>
      </p:sp>
    </p:spTree>
    <p:extLst>
      <p:ext uri="{BB962C8B-B14F-4D97-AF65-F5344CB8AC3E}">
        <p14:creationId xmlns:p14="http://schemas.microsoft.com/office/powerpoint/2010/main" val="254106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.NET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9910-C8C1-CE02-252F-43603BE7D1EF}"/>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38A8C13D-B7F9-E1AC-C865-D152E9C0869E}"/>
              </a:ext>
            </a:extLst>
          </p:cNvPr>
          <p:cNvSpPr>
            <a:spLocks noGrp="1"/>
          </p:cNvSpPr>
          <p:nvPr>
            <p:ph idx="1"/>
          </p:nvPr>
        </p:nvSpPr>
        <p:spPr/>
        <p:txBody>
          <a:bodyPr>
            <a:noAutofit/>
          </a:bodyPr>
          <a:lstStyle/>
          <a:p>
            <a:r>
              <a:rPr lang="en-US" sz="2400" dirty="0">
                <a:ea typeface="Calibri" panose="020F0502020204030204" pitchFamily="34" charset="0"/>
                <a:cs typeface="Times New Roman" panose="02020603050405020304" pitchFamily="18" charset="0"/>
              </a:rPr>
              <a:t>Reusable and testable code is code where you put in the work to make sure they can’t get into a bad state. </a:t>
            </a:r>
          </a:p>
          <a:p>
            <a:r>
              <a:rPr lang="en-US" sz="2400" dirty="0">
                <a:ea typeface="Calibri" panose="020F0502020204030204" pitchFamily="34" charset="0"/>
                <a:cs typeface="Times New Roman" panose="02020603050405020304" pitchFamily="18" charset="0"/>
              </a:rPr>
              <a:t>As they say in the Army “the more you sweat in training, the less you bleed in battle.”</a:t>
            </a:r>
          </a:p>
          <a:p>
            <a:r>
              <a:rPr lang="en-US" sz="24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reusable package, then the effort spent will save 100-fold the time on future projects.</a:t>
            </a:r>
          </a:p>
        </p:txBody>
      </p:sp>
    </p:spTree>
    <p:extLst>
      <p:ext uri="{BB962C8B-B14F-4D97-AF65-F5344CB8AC3E}">
        <p14:creationId xmlns:p14="http://schemas.microsoft.com/office/powerpoint/2010/main" val="3270723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47E99-0A3F-92CA-DC73-98FE9C0C8D6E}"/>
              </a:ext>
            </a:extLst>
          </p:cNvPr>
          <p:cNvSpPr>
            <a:spLocks noGrp="1"/>
          </p:cNvSpPr>
          <p:nvPr>
            <p:ph type="title"/>
          </p:nvPr>
        </p:nvSpPr>
        <p:spPr/>
        <p:txBody>
          <a:bodyPr/>
          <a:lstStyle/>
          <a:p>
            <a:r>
              <a:rPr lang="en-US" dirty="0"/>
              <a:t>Exercise 4: Refactoring and Reusability</a:t>
            </a:r>
          </a:p>
        </p:txBody>
      </p:sp>
      <p:sp>
        <p:nvSpPr>
          <p:cNvPr id="5" name="Text Placeholder 4">
            <a:extLst>
              <a:ext uri="{FF2B5EF4-FFF2-40B4-BE49-F238E27FC236}">
                <a16:creationId xmlns:a16="http://schemas.microsoft.com/office/drawing/2014/main" id="{C28094AF-2A67-62EC-58E2-D54CB83B6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19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755277" y="2405360"/>
            <a:ext cx="10681446" cy="4033540"/>
          </a:xfrm>
        </p:spPr>
        <p:txBody>
          <a:bodyPr>
            <a:normAutofit lnSpcReduction="10000"/>
          </a:bodyPr>
          <a:lstStyle/>
          <a:p>
            <a:r>
              <a:rPr lang="en-US" sz="1400" dirty="0">
                <a:effectLst/>
                <a:ea typeface="Calibri" panose="020F0502020204030204" pitchFamily="34" charset="0"/>
                <a:cs typeface="Times New Roman" panose="02020603050405020304" pitchFamily="18" charset="0"/>
              </a:rPr>
              <a:t>Use design patterns</a:t>
            </a:r>
          </a:p>
          <a:p>
            <a:r>
              <a:rPr lang="en-US" sz="1400" dirty="0">
                <a:effectLst/>
                <a:ea typeface="Calibri" panose="020F0502020204030204" pitchFamily="34" charset="0"/>
                <a:cs typeface="Times New Roman" panose="02020603050405020304" pitchFamily="18" charset="0"/>
              </a:rPr>
              <a:t>Use the following principles: Clean Code, SOLID, DRY, YAGNI</a:t>
            </a:r>
          </a:p>
          <a:p>
            <a:r>
              <a:rPr lang="en-US" sz="14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400" dirty="0">
                <a:effectLst/>
                <a:ea typeface="Calibri" panose="020F0502020204030204" pitchFamily="34" charset="0"/>
                <a:cs typeface="Times New Roman" panose="02020603050405020304" pitchFamily="18" charset="0"/>
              </a:rPr>
              <a:t>Use logging and do so sparingl</a:t>
            </a:r>
            <a:r>
              <a:rPr lang="en-US" sz="1400" dirty="0">
                <a:ea typeface="Calibri" panose="020F0502020204030204" pitchFamily="34" charset="0"/>
                <a:cs typeface="Times New Roman" panose="02020603050405020304" pitchFamily="18" charset="0"/>
              </a:rPr>
              <a:t>y</a:t>
            </a:r>
          </a:p>
          <a:p>
            <a:r>
              <a:rPr lang="en-US" sz="14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4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400" dirty="0">
                <a:ea typeface="Calibri" panose="020F0502020204030204" pitchFamily="34" charset="0"/>
                <a:cs typeface="Times New Roman" panose="02020603050405020304" pitchFamily="18" charset="0"/>
              </a:rPr>
              <a:t>Say your web app needs to add new </a:t>
            </a:r>
            <a:r>
              <a:rPr lang="en-US" sz="1400" dirty="0">
                <a:effectLst/>
                <a:ea typeface="Calibri" panose="020F0502020204030204" pitchFamily="34" charset="0"/>
                <a:cs typeface="Times New Roman" panose="02020603050405020304" pitchFamily="18" charset="0"/>
              </a:rPr>
              <a:t>OCR functionality, that you haven’t used before. Create a simple console app (throw away applications) or LINQPad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4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400" dirty="0">
                <a:ea typeface="Calibri" panose="020F0502020204030204" pitchFamily="34" charset="0"/>
                <a:cs typeface="Times New Roman" panose="02020603050405020304" pitchFamily="18" charset="0"/>
              </a:rPr>
              <a:t>DRY: Once you write or copy the same code more than twice, turn it into a package and reuse it.</a:t>
            </a:r>
            <a:endParaRPr lang="en-US" sz="1400" dirty="0">
              <a:effectLst/>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a:xfrm>
            <a:off x="885452" y="2590800"/>
            <a:ext cx="10421096" cy="3841750"/>
          </a:xfrm>
        </p:spPr>
        <p:txBody>
          <a:bodyPr>
            <a:normAutofit/>
          </a:bodyPr>
          <a:lstStyle/>
          <a:p>
            <a:r>
              <a:rPr lang="en-US" sz="2800" dirty="0"/>
              <a:t>Focus on doing things the right way, even if it adds a little more time.</a:t>
            </a:r>
          </a:p>
          <a:p>
            <a:r>
              <a:rPr lang="en-US" sz="2800" dirty="0"/>
              <a:t>Doing things right means things will fall into line.</a:t>
            </a:r>
          </a:p>
          <a:p>
            <a:r>
              <a:rPr lang="en-US" sz="2800" dirty="0"/>
              <a:t>Don’t care about performance until it becomes an issue.</a:t>
            </a:r>
          </a:p>
          <a:p>
            <a:r>
              <a:rPr lang="en-US" sz="2800" dirty="0"/>
              <a:t>Try never to be clever and prefer explicit over implicit.</a:t>
            </a:r>
          </a:p>
          <a:p>
            <a:r>
              <a:rPr lang="en-US" sz="2800" dirty="0"/>
              <a:t>Always refactor as you go along.</a:t>
            </a:r>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452425"/>
            <a:ext cx="5905952" cy="3467103"/>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600" b="1"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Pragmatic Programmer </a:t>
            </a:r>
            <a:r>
              <a:rPr lang="en-US" sz="1600" dirty="0">
                <a:effectLst/>
                <a:latin typeface="Calibri" panose="020F0502020204030204" pitchFamily="34" charset="0"/>
                <a:ea typeface="Calibri" panose="020F0502020204030204" pitchFamily="34" charset="0"/>
                <a:cs typeface="Times New Roman" panose="02020603050405020304" pitchFamily="18" charset="0"/>
              </a:rPr>
              <a:t>and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Clean Code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https://github.com/asierba/Katas.CSharp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https://projecteuler.net/archives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Start creating your own reusable packages and setup a feed to consume them from.</a:t>
            </a:r>
          </a:p>
          <a:p>
            <a:pPr marL="342900" marR="0" lvl="0" indent="-342900">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 us any feedback on the workshop!</a:t>
            </a:r>
          </a:p>
          <a:p>
            <a:pPr marR="0" lvl="0">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Questions???</a:t>
            </a:r>
          </a:p>
          <a:p>
            <a:r>
              <a:rPr lang="en-US" dirty="0"/>
              <a:t>github.com/</a:t>
            </a:r>
            <a:r>
              <a:rPr lang="en-US" dirty="0" err="1"/>
              <a:t>korz</a:t>
            </a:r>
            <a:r>
              <a:rPr lang="en-US" dirty="0"/>
              <a:t>             github.com/</a:t>
            </a:r>
            <a:r>
              <a:rPr lang="en-US" dirty="0" err="1"/>
              <a:t>ijwu</a:t>
            </a:r>
            <a:endParaRPr lang="en-US" dirty="0"/>
          </a:p>
          <a:p>
            <a:r>
              <a:rPr lang="en-US" dirty="0"/>
              <a:t>@bkorzynski                     hmfarran@gmail.com</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a:bodyPr>
          <a:lstStyle/>
          <a:p>
            <a:r>
              <a:rPr lang="en-US" dirty="0"/>
              <a:t>These are things that have made us successful, and we promise that following them will make you more successful as well.</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3"/>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we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25,000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355273"/>
            <a:ext cx="9643675" cy="3914897"/>
          </a:xfrm>
        </p:spPr>
        <p:txBody>
          <a:bodyPr>
            <a:normAutofit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3" name="Picture 2">
            <a:extLst>
              <a:ext uri="{FF2B5EF4-FFF2-40B4-BE49-F238E27FC236}">
                <a16:creationId xmlns:a16="http://schemas.microsoft.com/office/drawing/2014/main" id="{A467CE0A-F7C6-4660-5C5B-E19CB8CD0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737" y="4521238"/>
            <a:ext cx="4962525"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a:xfrm>
            <a:off x="1154954" y="2403764"/>
            <a:ext cx="9720864" cy="3955472"/>
          </a:xfrm>
        </p:spPr>
        <p:txBody>
          <a:bodyPr>
            <a:normAutofit/>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a:t>
            </a:r>
          </a:p>
          <a:p>
            <a:r>
              <a:rPr lang="en-US" dirty="0"/>
              <a:t>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44775</TotalTime>
  <Words>2745</Words>
  <Application>Microsoft Office PowerPoint</Application>
  <PresentationFormat>Widescreen</PresentationFormat>
  <Paragraphs>227</Paragraphs>
  <Slides>38</Slides>
  <Notes>16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Workshop Agenda</vt:lpstr>
      <vt:lpstr>About Us – Hussein Farran</vt:lpstr>
      <vt:lpstr>About Us – Brian Korzynski</vt:lpstr>
      <vt:lpstr>Disclaimer</vt:lpstr>
      <vt:lpstr>Polls</vt:lpstr>
      <vt:lpstr>Strive for Quality</vt:lpstr>
      <vt:lpstr>Traditional Learning Path of the Craftsman</vt:lpstr>
      <vt:lpstr>Craftsmanship</vt:lpstr>
      <vt:lpstr>Development is More Art Than Science</vt:lpstr>
      <vt:lpstr>Exercise 1: Craftsmanship</vt:lpstr>
      <vt:lpstr>Purist vs Pragmatist</vt:lpstr>
      <vt:lpstr>Architecture</vt:lpstr>
      <vt:lpstr>Complex vs. Complicated</vt:lpstr>
      <vt:lpstr>Complex vs. Complicated</vt:lpstr>
      <vt:lpstr>PowerPoint Presentation</vt:lpstr>
      <vt:lpstr>How We Think About Applications</vt:lpstr>
      <vt:lpstr>Fundamental Architectural Pattern</vt:lpstr>
      <vt:lpstr>Fundamental Architectural Pattern (C#)</vt:lpstr>
      <vt:lpstr>Exercise 2: Architecture</vt:lpstr>
      <vt:lpstr>Testing</vt:lpstr>
      <vt:lpstr>Testing</vt:lpstr>
      <vt:lpstr>Testable Code</vt:lpstr>
      <vt:lpstr>Unit Testing Methods</vt:lpstr>
      <vt:lpstr>Why Should I Bother Writing Tests?</vt:lpstr>
      <vt:lpstr>Break Time</vt:lpstr>
      <vt:lpstr>Exercise 3: Unit Testing</vt:lpstr>
      <vt:lpstr>Refactoring</vt:lpstr>
      <vt:lpstr>Refactoring</vt:lpstr>
      <vt:lpstr>Reusability</vt:lpstr>
      <vt:lpstr>Reusability</vt:lpstr>
      <vt:lpstr>Exercise 4: Refactoring and Reusability</vt:lpstr>
      <vt:lpstr>Agility</vt:lpstr>
      <vt:lpstr>Industry Best Practices</vt:lpstr>
      <vt:lpstr>Pro Tips</vt:lpstr>
      <vt:lpstr>Pro Tips</vt:lpstr>
      <vt:lpstr>More Pro Tips</vt:lpstr>
      <vt:lpstr>Where to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Brian Korzynski</cp:lastModifiedBy>
  <cp:revision>134</cp:revision>
  <dcterms:created xsi:type="dcterms:W3CDTF">2022-07-07T21:20:16Z</dcterms:created>
  <dcterms:modified xsi:type="dcterms:W3CDTF">2023-01-10T22:29:02Z</dcterms:modified>
</cp:coreProperties>
</file>